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sldIdLst>
    <p:sldId id="257" r:id="rId2"/>
    <p:sldId id="258" r:id="rId3"/>
    <p:sldId id="259" r:id="rId4"/>
    <p:sldId id="260" r:id="rId5"/>
    <p:sldId id="261" r:id="rId6"/>
    <p:sldId id="262" r:id="rId7"/>
    <p:sldId id="263" r:id="rId8"/>
    <p:sldId id="269" r:id="rId9"/>
    <p:sldId id="270" r:id="rId10"/>
    <p:sldId id="271" r:id="rId11"/>
    <p:sldId id="272" r:id="rId12"/>
    <p:sldId id="273" r:id="rId13"/>
    <p:sldId id="274" r:id="rId14"/>
    <p:sldId id="275" r:id="rId15"/>
    <p:sldId id="276" r:id="rId16"/>
    <p:sldId id="264" r:id="rId17"/>
    <p:sldId id="265" r:id="rId18"/>
    <p:sldId id="267" r:id="rId19"/>
    <p:sldId id="268" r:id="rId20"/>
    <p:sldId id="26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p:scale>
          <a:sx n="60" d="100"/>
          <a:sy n="60" d="100"/>
        </p:scale>
        <p:origin x="-1668" y="-27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956387-F597-4305-8B36-7B39AA5DDD34}" type="datetimeFigureOut">
              <a:rPr lang="en-US" smtClean="0"/>
              <a:t>10/8/2023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140647-88AB-4124-A92B-B87A4F96458A}" type="slidenum">
              <a:rPr lang="en-US" smtClean="0"/>
              <a:t>‹#›</a:t>
            </a:fld>
            <a:endParaRPr lang="en-US"/>
          </a:p>
        </p:txBody>
      </p:sp>
    </p:spTree>
    <p:extLst>
      <p:ext uri="{BB962C8B-B14F-4D97-AF65-F5344CB8AC3E}">
        <p14:creationId xmlns:p14="http://schemas.microsoft.com/office/powerpoint/2010/main" val="3531653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40647-88AB-4124-A92B-B87A4F96458A}" type="slidenum">
              <a:rPr lang="en-US" smtClean="0"/>
              <a:t>16</a:t>
            </a:fld>
            <a:endParaRPr lang="en-US"/>
          </a:p>
        </p:txBody>
      </p:sp>
    </p:spTree>
    <p:extLst>
      <p:ext uri="{BB962C8B-B14F-4D97-AF65-F5344CB8AC3E}">
        <p14:creationId xmlns:p14="http://schemas.microsoft.com/office/powerpoint/2010/main" val="957840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6CB05E-3AFF-4C16-B1DE-5E2020B9EF8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CB05E-3AFF-4C16-B1DE-5E2020B9EF8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CB05E-3AFF-4C16-B1DE-5E2020B9EF8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CB05E-3AFF-4C16-B1DE-5E2020B9EF8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6CB05E-3AFF-4C16-B1DE-5E2020B9EF8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6CB05E-3AFF-4C16-B1DE-5E2020B9EF80}"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6CB05E-3AFF-4C16-B1DE-5E2020B9EF80}" type="datetimeFigureOut">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6CB05E-3AFF-4C16-B1DE-5E2020B9EF80}" type="datetimeFigureOut">
              <a:rPr lang="en-US" smtClean="0"/>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6CB05E-3AFF-4C16-B1DE-5E2020B9EF80}" type="datetimeFigureOut">
              <a:rPr lang="en-US" smtClean="0"/>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E18D7-EB49-47D2-8D3D-2F012842660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6CB05E-3AFF-4C16-B1DE-5E2020B9EF80}"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E18D7-EB49-47D2-8D3D-2F012842660B}"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AF6CB05E-3AFF-4C16-B1DE-5E2020B9EF80}" type="datetimeFigureOut">
              <a:rPr lang="en-US" smtClean="0"/>
              <a:t>10/8/2023</a:t>
            </a:fld>
            <a:endParaRPr lang="en-US"/>
          </a:p>
        </p:txBody>
      </p:sp>
      <p:sp>
        <p:nvSpPr>
          <p:cNvPr id="9" name="Slide Number Placeholder 8"/>
          <p:cNvSpPr>
            <a:spLocks noGrp="1"/>
          </p:cNvSpPr>
          <p:nvPr>
            <p:ph type="sldNum" sz="quarter" idx="11"/>
          </p:nvPr>
        </p:nvSpPr>
        <p:spPr/>
        <p:txBody>
          <a:bodyPr/>
          <a:lstStyle/>
          <a:p>
            <a:fld id="{0EFE18D7-EB49-47D2-8D3D-2F012842660B}"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EFE18D7-EB49-47D2-8D3D-2F012842660B}"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AF6CB05E-3AFF-4C16-B1DE-5E2020B9EF80}" type="datetimeFigureOut">
              <a:rPr lang="en-US" smtClean="0"/>
              <a:t>10/8/2023</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257300" y="1600200"/>
            <a:ext cx="4876800" cy="1200329"/>
          </a:xfrm>
          <a:prstGeom prst="rect">
            <a:avLst/>
          </a:prstGeom>
          <a:noFill/>
        </p:spPr>
        <p:txBody>
          <a:bodyPr wrap="square" rtlCol="0">
            <a:spAutoFit/>
          </a:bodyPr>
          <a:lstStyle/>
          <a:p>
            <a:r>
              <a:rPr lang="en-US" sz="7200" dirty="0" smtClean="0">
                <a:latin typeface="Algerian" pitchFamily="82" charset="0"/>
              </a:rPr>
              <a:t>WELCOME</a:t>
            </a:r>
            <a:endParaRPr lang="en-US" sz="7200" dirty="0">
              <a:latin typeface="Algerian" pitchFamily="82" charset="0"/>
            </a:endParaRPr>
          </a:p>
        </p:txBody>
      </p:sp>
      <p:sp>
        <p:nvSpPr>
          <p:cNvPr id="5" name="TextBox 4"/>
          <p:cNvSpPr txBox="1"/>
          <p:nvPr/>
        </p:nvSpPr>
        <p:spPr>
          <a:xfrm>
            <a:off x="2895600" y="3112991"/>
            <a:ext cx="1600200" cy="1200329"/>
          </a:xfrm>
          <a:prstGeom prst="rect">
            <a:avLst/>
          </a:prstGeom>
          <a:noFill/>
        </p:spPr>
        <p:txBody>
          <a:bodyPr wrap="square" rtlCol="0">
            <a:spAutoFit/>
          </a:bodyPr>
          <a:lstStyle/>
          <a:p>
            <a:r>
              <a:rPr lang="en-US" sz="7200" dirty="0" smtClean="0">
                <a:latin typeface="Algerian" pitchFamily="82" charset="0"/>
              </a:rPr>
              <a:t>TO</a:t>
            </a:r>
            <a:endParaRPr lang="en-US" sz="7200" dirty="0">
              <a:latin typeface="Algerian" pitchFamily="82" charset="0"/>
            </a:endParaRPr>
          </a:p>
        </p:txBody>
      </p:sp>
      <p:sp>
        <p:nvSpPr>
          <p:cNvPr id="6" name="TextBox 5"/>
          <p:cNvSpPr txBox="1"/>
          <p:nvPr/>
        </p:nvSpPr>
        <p:spPr>
          <a:xfrm>
            <a:off x="889766" y="4495800"/>
            <a:ext cx="6362700" cy="1200329"/>
          </a:xfrm>
          <a:prstGeom prst="rect">
            <a:avLst/>
          </a:prstGeom>
          <a:noFill/>
        </p:spPr>
        <p:txBody>
          <a:bodyPr wrap="square" rtlCol="0">
            <a:spAutoFit/>
          </a:bodyPr>
          <a:lstStyle/>
          <a:p>
            <a:r>
              <a:rPr lang="en-US" sz="7200" dirty="0" smtClean="0">
                <a:latin typeface="Algerian" pitchFamily="82" charset="0"/>
              </a:rPr>
              <a:t>SMARTBRIDGE</a:t>
            </a:r>
            <a:endParaRPr lang="en-US" sz="7200" dirty="0">
              <a:latin typeface="Algerian" pitchFamily="82"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027" y="1837026"/>
            <a:ext cx="22288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599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96400" cy="701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445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90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57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05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84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302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5256" y="76200"/>
            <a:ext cx="9133488" cy="107721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Wingdings" pitchFamily="2" charset="2"/>
              <a:buChar char="v"/>
            </a:pPr>
            <a:r>
              <a:rPr lang="en-US"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Black" pitchFamily="34" charset="0"/>
              </a:rPr>
              <a:t>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                        </a:t>
            </a:r>
            <a:r>
              <a:rPr lang="en-US"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 ADVANTAGES &amp;        DISADVANTAGES</a:t>
            </a:r>
            <a:endParaRPr 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Black" pitchFamily="34" charset="0"/>
            </a:endParaRPr>
          </a:p>
        </p:txBody>
      </p:sp>
      <p:sp>
        <p:nvSpPr>
          <p:cNvPr id="4" name="TextBox 3"/>
          <p:cNvSpPr txBox="1"/>
          <p:nvPr/>
        </p:nvSpPr>
        <p:spPr>
          <a:xfrm>
            <a:off x="0" y="1143000"/>
            <a:ext cx="913874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Wingdings" pitchFamily="2" charset="2"/>
              <a:buChar char="v"/>
            </a:pPr>
            <a:r>
              <a:rPr lang="en-US" dirty="0" smtClean="0">
                <a:latin typeface="Arial Rounded MT Bold" pitchFamily="34" charset="0"/>
              </a:rPr>
              <a:t>                                              ADVANTAGES</a:t>
            </a:r>
            <a:endParaRPr lang="en-US" dirty="0">
              <a:latin typeface="Arial Rounded MT Bold" pitchFamily="34" charset="0"/>
            </a:endParaRPr>
          </a:p>
        </p:txBody>
      </p:sp>
      <p:sp>
        <p:nvSpPr>
          <p:cNvPr id="5" name="TextBox 4"/>
          <p:cNvSpPr txBox="1"/>
          <p:nvPr/>
        </p:nvSpPr>
        <p:spPr>
          <a:xfrm>
            <a:off x="5256" y="1676400"/>
            <a:ext cx="9141372"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285750" indent="-285750">
              <a:buFont typeface="Wingdings" pitchFamily="2" charset="2"/>
              <a:buChar char="Ø"/>
            </a:pPr>
            <a:r>
              <a:rPr lang="en-US" sz="2000" dirty="0" smtClean="0">
                <a:latin typeface="Arial Rounded MT Bold" pitchFamily="34" charset="0"/>
              </a:rPr>
              <a:t>Transportation Advertisement.</a:t>
            </a:r>
          </a:p>
          <a:p>
            <a:pPr marL="285750" indent="-285750">
              <a:buFont typeface="Wingdings" pitchFamily="2" charset="2"/>
              <a:buChar char="Ø"/>
            </a:pPr>
            <a:r>
              <a:rPr lang="en-US" sz="2000" dirty="0" smtClean="0">
                <a:latin typeface="Arial Rounded MT Bold" pitchFamily="34" charset="0"/>
              </a:rPr>
              <a:t>Various Entertainment Options Advertisement.</a:t>
            </a:r>
          </a:p>
          <a:p>
            <a:pPr marL="285750" indent="-285750">
              <a:buFont typeface="Wingdings" pitchFamily="2" charset="2"/>
              <a:buChar char="Ø"/>
            </a:pPr>
            <a:r>
              <a:rPr lang="en-US" sz="2000" dirty="0" smtClean="0">
                <a:latin typeface="Arial Rounded MT Bold" pitchFamily="34" charset="0"/>
              </a:rPr>
              <a:t>Places to eat and shop .some experiences that areas available in smaller towns can be found in urban places.</a:t>
            </a:r>
          </a:p>
          <a:p>
            <a:pPr marL="285750" indent="-285750">
              <a:buFont typeface="Wingdings" pitchFamily="2" charset="2"/>
              <a:buChar char="Ø"/>
            </a:pPr>
            <a:r>
              <a:rPr lang="en-US" sz="2000" dirty="0" smtClean="0">
                <a:latin typeface="Arial Rounded MT Bold" pitchFamily="34" charset="0"/>
              </a:rPr>
              <a:t>Upgraded infrastructure.</a:t>
            </a:r>
          </a:p>
          <a:p>
            <a:pPr marL="285750" indent="-285750">
              <a:buFont typeface="Wingdings" pitchFamily="2" charset="2"/>
              <a:buChar char="Ø"/>
            </a:pPr>
            <a:r>
              <a:rPr lang="en-US" sz="2000" dirty="0" smtClean="0">
                <a:latin typeface="Arial Rounded MT Bold" pitchFamily="34" charset="0"/>
              </a:rPr>
              <a:t>Networking.</a:t>
            </a:r>
          </a:p>
          <a:p>
            <a:pPr marL="285750" indent="-285750">
              <a:buFont typeface="Wingdings" pitchFamily="2" charset="2"/>
              <a:buChar char="Ø"/>
            </a:pPr>
            <a:r>
              <a:rPr lang="en-US" sz="2000" dirty="0" smtClean="0">
                <a:latin typeface="Arial Rounded MT Bold" pitchFamily="34" charset="0"/>
              </a:rPr>
              <a:t>Medical Assistance and care.</a:t>
            </a:r>
          </a:p>
          <a:p>
            <a:pPr marL="285750" indent="-285750">
              <a:buFont typeface="Wingdings" pitchFamily="2" charset="2"/>
              <a:buChar char="Ø"/>
            </a:pPr>
            <a:r>
              <a:rPr lang="en-US" sz="2000" dirty="0" smtClean="0">
                <a:latin typeface="Arial Rounded MT Bold" pitchFamily="34" charset="0"/>
              </a:rPr>
              <a:t>Best Possible Comfort.</a:t>
            </a:r>
          </a:p>
        </p:txBody>
      </p:sp>
      <p:sp>
        <p:nvSpPr>
          <p:cNvPr id="6" name="TextBox 5"/>
          <p:cNvSpPr txBox="1"/>
          <p:nvPr/>
        </p:nvSpPr>
        <p:spPr>
          <a:xfrm>
            <a:off x="2628" y="4309660"/>
            <a:ext cx="9144000"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latin typeface="Arial Rounded MT Bold" pitchFamily="34" charset="0"/>
              </a:rPr>
              <a:t>                                   DISADVANTAGES</a:t>
            </a:r>
            <a:endParaRPr lang="en-US" sz="2400" dirty="0">
              <a:latin typeface="Arial Rounded MT Bold" pitchFamily="34" charset="0"/>
            </a:endParaRPr>
          </a:p>
        </p:txBody>
      </p:sp>
      <p:sp>
        <p:nvSpPr>
          <p:cNvPr id="7" name="TextBox 6"/>
          <p:cNvSpPr txBox="1"/>
          <p:nvPr/>
        </p:nvSpPr>
        <p:spPr>
          <a:xfrm>
            <a:off x="0" y="4856061"/>
            <a:ext cx="9144000"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Wingdings" pitchFamily="2" charset="2"/>
              <a:buChar char="Ø"/>
            </a:pPr>
            <a:r>
              <a:rPr lang="en-US" dirty="0"/>
              <a:t> </a:t>
            </a:r>
            <a:r>
              <a:rPr lang="en-US" dirty="0" smtClean="0"/>
              <a:t>              </a:t>
            </a:r>
            <a:r>
              <a:rPr lang="en-US" sz="2400" dirty="0" smtClean="0"/>
              <a:t>  </a:t>
            </a:r>
            <a:r>
              <a:rPr lang="en-US" sz="2400" dirty="0" smtClean="0">
                <a:latin typeface="Arial Black" pitchFamily="34" charset="0"/>
              </a:rPr>
              <a:t> If you live alone , owning a house may not be in your best interest. Houses require high maintenances fees. When you face issues like plumbing and air conditioning, it will be up to you. Houses cost more to maintain than apartments.</a:t>
            </a:r>
            <a:endParaRPr lang="en-US" sz="2400" dirty="0">
              <a:latin typeface="Arial Black" pitchFamily="34" charset="0"/>
            </a:endParaRPr>
          </a:p>
        </p:txBody>
      </p:sp>
    </p:spTree>
    <p:extLst>
      <p:ext uri="{BB962C8B-B14F-4D97-AF65-F5344CB8AC3E}">
        <p14:creationId xmlns:p14="http://schemas.microsoft.com/office/powerpoint/2010/main" val="1608184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 y="0"/>
            <a:ext cx="9114867" cy="830997"/>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itchFamily="34" charset="0"/>
              </a:rPr>
              <a:t>Applications of Housing PRICES IN METROPOLITAN ARES OF INDIA </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itchFamily="34" charset="0"/>
            </a:endParaRPr>
          </a:p>
        </p:txBody>
      </p:sp>
      <p:sp>
        <p:nvSpPr>
          <p:cNvPr id="4" name="Rectangle 3"/>
          <p:cNvSpPr/>
          <p:nvPr/>
        </p:nvSpPr>
        <p:spPr>
          <a:xfrm>
            <a:off x="0" y="830997"/>
            <a:ext cx="9114866" cy="60270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lgn="ctr">
              <a:buFont typeface="Wingdings" pitchFamily="2" charset="2"/>
              <a:buChar char="Ø"/>
            </a:pPr>
            <a:r>
              <a:rPr lang="en-US" sz="2800" dirty="0">
                <a:latin typeface="Arial Black" pitchFamily="34" charset="0"/>
              </a:rPr>
              <a:t>House price prediction in Metropolitan area in India is a valuable solution for potential home buyers. </a:t>
            </a:r>
          </a:p>
          <a:p>
            <a:pPr marL="457200" indent="-457200" algn="ctr">
              <a:buFont typeface="Wingdings" pitchFamily="2" charset="2"/>
              <a:buChar char="Ø"/>
            </a:pPr>
            <a:r>
              <a:rPr lang="en-US" sz="2800" dirty="0">
                <a:latin typeface="Arial Black" pitchFamily="34" charset="0"/>
                <a:ea typeface="Arial Unicode MS" pitchFamily="34" charset="-128"/>
                <a:cs typeface="Arial Unicode MS" pitchFamily="34" charset="-128"/>
              </a:rPr>
              <a:t>By leveraging historical sales data, property details a predictive model can accurately estimate house prices</a:t>
            </a:r>
            <a:r>
              <a:rPr lang="en-US" sz="2800" dirty="0">
                <a:latin typeface="Arial Black" pitchFamily="34" charset="0"/>
              </a:rPr>
              <a:t>.</a:t>
            </a:r>
          </a:p>
          <a:p>
            <a:pPr marL="457200" indent="-457200" algn="ctr">
              <a:buFont typeface="Wingdings" pitchFamily="2" charset="2"/>
              <a:buChar char="Ø"/>
            </a:pPr>
            <a:r>
              <a:rPr lang="en-US" sz="2800" dirty="0">
                <a:latin typeface="Arial Black" pitchFamily="34" charset="0"/>
              </a:rPr>
              <a:t>Integration  capability data privacy and cost effectiveness are also important considerations.</a:t>
            </a:r>
          </a:p>
        </p:txBody>
      </p:sp>
    </p:spTree>
    <p:extLst>
      <p:ext uri="{BB962C8B-B14F-4D97-AF65-F5344CB8AC3E}">
        <p14:creationId xmlns:p14="http://schemas.microsoft.com/office/powerpoint/2010/main" val="3217797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1600" dirty="0" smtClean="0"/>
              <a:t>                                                            </a:t>
            </a:r>
            <a:r>
              <a:rPr lang="en-US" sz="2800" dirty="0" smtClean="0">
                <a:latin typeface="Arial Black" pitchFamily="34" charset="0"/>
              </a:rPr>
              <a:t>    CONCLUSION</a:t>
            </a:r>
            <a:endParaRPr lang="en-US" sz="1600" dirty="0">
              <a:latin typeface="Arial Black" pitchFamily="34" charset="0"/>
            </a:endParaRPr>
          </a:p>
        </p:txBody>
      </p:sp>
      <p:sp>
        <p:nvSpPr>
          <p:cNvPr id="4" name="Rectangle 3"/>
          <p:cNvSpPr/>
          <p:nvPr/>
        </p:nvSpPr>
        <p:spPr>
          <a:xfrm>
            <a:off x="0" y="523220"/>
            <a:ext cx="9144000" cy="63347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smtClean="0"/>
          </a:p>
          <a:p>
            <a:pPr algn="ctr"/>
            <a:endParaRPr lang="en-US" dirty="0"/>
          </a:p>
          <a:p>
            <a:pPr algn="ctr"/>
            <a:endParaRPr lang="en-US" dirty="0" smtClean="0"/>
          </a:p>
          <a:p>
            <a:pPr marL="457200" indent="-457200" algn="ctr">
              <a:buFont typeface="Wingdings" pitchFamily="2" charset="2"/>
              <a:buChar char="Ø"/>
            </a:pPr>
            <a:endParaRPr lang="en-US" sz="2800" dirty="0"/>
          </a:p>
          <a:p>
            <a:pPr marL="457200" indent="-457200" algn="ctr">
              <a:buFont typeface="Wingdings" pitchFamily="2" charset="2"/>
              <a:buChar char="Ø"/>
            </a:pPr>
            <a:endParaRPr lang="en-US" sz="2800" dirty="0" smtClean="0"/>
          </a:p>
          <a:p>
            <a:pPr marL="457200" indent="-457200" algn="ctr">
              <a:buFont typeface="Wingdings" pitchFamily="2" charset="2"/>
              <a:buChar char="Ø"/>
            </a:pPr>
            <a:endParaRPr lang="en-US" sz="2800" dirty="0" smtClean="0"/>
          </a:p>
          <a:p>
            <a:pPr marL="457200" indent="-457200" algn="ctr">
              <a:buFont typeface="Wingdings" pitchFamily="2" charset="2"/>
              <a:buChar char="Ø"/>
            </a:pPr>
            <a:r>
              <a:rPr lang="en-US" sz="2800" dirty="0" smtClean="0">
                <a:latin typeface="Arial Black" pitchFamily="34" charset="0"/>
              </a:rPr>
              <a:t>The challenge facing the world today is to minimize the negative effects and build the benefits.</a:t>
            </a:r>
          </a:p>
          <a:p>
            <a:pPr marL="457200" indent="-457200" algn="ctr">
              <a:buFont typeface="Wingdings" pitchFamily="2" charset="2"/>
              <a:buChar char="Ø"/>
            </a:pPr>
            <a:r>
              <a:rPr lang="en-US" sz="2800" dirty="0" smtClean="0">
                <a:latin typeface="Arial Black" pitchFamily="34" charset="0"/>
              </a:rPr>
              <a:t>Infrastructure needs to be improved.</a:t>
            </a:r>
          </a:p>
          <a:p>
            <a:pPr marL="457200" indent="-457200" algn="ctr">
              <a:buFont typeface="Wingdings" pitchFamily="2" charset="2"/>
              <a:buChar char="Ø"/>
            </a:pPr>
            <a:r>
              <a:rPr lang="en-US" sz="2800" dirty="0" smtClean="0">
                <a:latin typeface="Arial Black" pitchFamily="34" charset="0"/>
              </a:rPr>
              <a:t>Opportunities should be created within rural areas to prevent migration to cities.</a:t>
            </a:r>
            <a:endParaRPr lang="en-US" sz="2800" dirty="0">
              <a:latin typeface="Arial Black" pitchFamily="34" charset="0"/>
            </a:endParaRPr>
          </a:p>
          <a:p>
            <a:pPr marL="457200" indent="-457200" algn="ctr">
              <a:buFont typeface="Wingdings" pitchFamily="2" charset="2"/>
              <a:buChar char="Ø"/>
            </a:pPr>
            <a:endParaRPr lang="en-US" sz="2800" dirty="0" smtClean="0">
              <a:latin typeface="Arial Black" pitchFamily="34" charset="0"/>
            </a:endParaRPr>
          </a:p>
          <a:p>
            <a:pPr marL="457200" indent="-457200" algn="ctr">
              <a:buFont typeface="Wingdings" pitchFamily="2" charset="2"/>
              <a:buChar char="Ø"/>
            </a:pPr>
            <a:endParaRPr lang="en-US" sz="2800" dirty="0">
              <a:latin typeface="Arial Black" pitchFamily="34" charset="0"/>
            </a:endParaRPr>
          </a:p>
          <a:p>
            <a:pPr marL="457200" indent="-457200" algn="ctr">
              <a:buFont typeface="Wingdings" pitchFamily="2" charset="2"/>
              <a:buChar char="Ø"/>
            </a:pPr>
            <a:endParaRPr lang="en-US" sz="2800" dirty="0" smtClean="0">
              <a:latin typeface="Arial Black" pitchFamily="34" charset="0"/>
            </a:endParaRPr>
          </a:p>
          <a:p>
            <a:pPr marL="457200" indent="-457200" algn="ctr">
              <a:buFont typeface="Wingdings" pitchFamily="2" charset="2"/>
              <a:buChar char="Ø"/>
            </a:pPr>
            <a:endParaRPr lang="en-US" sz="2800" dirty="0">
              <a:latin typeface="Arial Black" pitchFamily="34" charset="0"/>
            </a:endParaRPr>
          </a:p>
          <a:p>
            <a:pPr marL="457200" indent="-457200" algn="ctr">
              <a:buFont typeface="Wingdings" pitchFamily="2" charset="2"/>
              <a:buChar char="Ø"/>
            </a:pPr>
            <a:endParaRPr lang="en-US" sz="2800" dirty="0" smtClean="0">
              <a:latin typeface="Arial Black" pitchFamily="34" charset="0"/>
            </a:endParaRPr>
          </a:p>
          <a:p>
            <a:pPr algn="ctr"/>
            <a:endParaRPr lang="en-US" dirty="0"/>
          </a:p>
        </p:txBody>
      </p:sp>
    </p:spTree>
    <p:extLst>
      <p:ext uri="{BB962C8B-B14F-4D97-AF65-F5344CB8AC3E}">
        <p14:creationId xmlns:p14="http://schemas.microsoft.com/office/powerpoint/2010/main" val="2663360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29" y="0"/>
            <a:ext cx="9144000"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FUTURE SCOPE</a:t>
            </a:r>
            <a:endPar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Rectangle 2"/>
          <p:cNvSpPr/>
          <p:nvPr/>
        </p:nvSpPr>
        <p:spPr>
          <a:xfrm>
            <a:off x="1" y="923330"/>
            <a:ext cx="9146628" cy="59346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smtClean="0">
                <a:latin typeface="Arial Black" pitchFamily="34" charset="0"/>
              </a:rPr>
              <a:t>Property prices in </a:t>
            </a:r>
            <a:r>
              <a:rPr lang="en-US" sz="2800" dirty="0">
                <a:latin typeface="Arial Black" pitchFamily="34" charset="0"/>
              </a:rPr>
              <a:t>I</a:t>
            </a:r>
            <a:r>
              <a:rPr lang="en-US" sz="2800" dirty="0" smtClean="0">
                <a:latin typeface="Arial Black" pitchFamily="34" charset="0"/>
              </a:rPr>
              <a:t>ndia are expected to increase 7.5% on a pan-</a:t>
            </a:r>
            <a:r>
              <a:rPr lang="en-US" sz="2800" dirty="0">
                <a:latin typeface="Arial Black" pitchFamily="34" charset="0"/>
              </a:rPr>
              <a:t>I</a:t>
            </a:r>
            <a:r>
              <a:rPr lang="en-US" sz="2800" dirty="0" smtClean="0">
                <a:latin typeface="Arial Black" pitchFamily="34" charset="0"/>
              </a:rPr>
              <a:t>ndia basis this year, the fastest growth in five years, according to a </a:t>
            </a:r>
            <a:r>
              <a:rPr lang="en-US" sz="2800" dirty="0">
                <a:latin typeface="Arial Black" pitchFamily="34" charset="0"/>
              </a:rPr>
              <a:t>R</a:t>
            </a:r>
            <a:r>
              <a:rPr lang="en-US" sz="2800" dirty="0" smtClean="0">
                <a:latin typeface="Arial Black" pitchFamily="34" charset="0"/>
              </a:rPr>
              <a:t>euters poll of property analysts. Average house prices were forecast to rise 6% next year and in 2024.</a:t>
            </a:r>
            <a:endParaRPr lang="en-US" sz="2800" dirty="0">
              <a:latin typeface="Arial Black" pitchFamily="34" charset="0"/>
            </a:endParaRPr>
          </a:p>
        </p:txBody>
      </p:sp>
    </p:spTree>
    <p:extLst>
      <p:ext uri="{BB962C8B-B14F-4D97-AF65-F5344CB8AC3E}">
        <p14:creationId xmlns:p14="http://schemas.microsoft.com/office/powerpoint/2010/main" val="2927786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602919"/>
            <a:ext cx="1981200" cy="1578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528" y="3070901"/>
            <a:ext cx="1406670" cy="106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83021"/>
            <a:ext cx="175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36" y="1620981"/>
            <a:ext cx="9421091" cy="461665"/>
          </a:xfrm>
          <a:prstGeom prst="rect">
            <a:avLst/>
          </a:prstGeom>
          <a:noFill/>
        </p:spPr>
        <p:txBody>
          <a:bodyPr wrap="square" rtlCol="0">
            <a:spAutoFit/>
          </a:bodyPr>
          <a:lstStyle/>
          <a:p>
            <a:r>
              <a:rPr lang="en-US" sz="2400" dirty="0" smtClean="0">
                <a:solidFill>
                  <a:srgbClr val="0070C0"/>
                </a:solidFill>
                <a:latin typeface="Algerian" pitchFamily="82" charset="0"/>
              </a:rPr>
              <a:t>ANALYSING HOUSING PRICES IN METROPOLITAN AREAS OF INDIA</a:t>
            </a:r>
            <a:endParaRPr lang="en-US" sz="2400" dirty="0">
              <a:solidFill>
                <a:srgbClr val="0070C0"/>
              </a:solidFill>
              <a:latin typeface="Algerian" pitchFamily="82" charset="0"/>
            </a:endParaRPr>
          </a:p>
        </p:txBody>
      </p:sp>
      <p:sp>
        <p:nvSpPr>
          <p:cNvPr id="6" name="TextBox 5"/>
          <p:cNvSpPr txBox="1"/>
          <p:nvPr/>
        </p:nvSpPr>
        <p:spPr>
          <a:xfrm>
            <a:off x="3290455" y="2059401"/>
            <a:ext cx="3718214" cy="584775"/>
          </a:xfrm>
          <a:prstGeom prst="rect">
            <a:avLst/>
          </a:prstGeom>
          <a:noFill/>
        </p:spPr>
        <p:txBody>
          <a:bodyPr wrap="square" rtlCol="0">
            <a:spAutoFit/>
          </a:bodyPr>
          <a:lstStyle/>
          <a:p>
            <a:r>
              <a:rPr lang="en-US" sz="3200" dirty="0" smtClean="0">
                <a:solidFill>
                  <a:srgbClr val="FF0000"/>
                </a:solidFill>
                <a:latin typeface="Algerian" pitchFamily="82" charset="0"/>
              </a:rPr>
              <a:t>BSC PHYSICS</a:t>
            </a:r>
            <a:endParaRPr lang="en-US" sz="3200" dirty="0">
              <a:solidFill>
                <a:srgbClr val="FF0000"/>
              </a:solidFill>
              <a:latin typeface="Algerian" pitchFamily="82" charset="0"/>
            </a:endParaRPr>
          </a:p>
        </p:txBody>
      </p:sp>
      <p:sp>
        <p:nvSpPr>
          <p:cNvPr id="7" name="TextBox 6"/>
          <p:cNvSpPr txBox="1"/>
          <p:nvPr/>
        </p:nvSpPr>
        <p:spPr>
          <a:xfrm>
            <a:off x="350694" y="2628279"/>
            <a:ext cx="9625446" cy="369332"/>
          </a:xfrm>
          <a:prstGeom prst="rect">
            <a:avLst/>
          </a:prstGeom>
          <a:noFill/>
        </p:spPr>
        <p:txBody>
          <a:bodyPr wrap="square" rtlCol="0">
            <a:spAutoFit/>
          </a:bodyPr>
          <a:lstStyle/>
          <a:p>
            <a:r>
              <a:rPr lang="en-US" dirty="0" smtClean="0">
                <a:latin typeface="Algerian" pitchFamily="82" charset="0"/>
              </a:rPr>
              <a:t>T</a:t>
            </a:r>
            <a:r>
              <a:rPr lang="en-US" sz="1600" dirty="0" smtClean="0">
                <a:latin typeface="Algerian" pitchFamily="82" charset="0"/>
              </a:rPr>
              <a:t>EAM CANDIDATE MEMBERS:1) AARTHI.S  2)ABINASH.M  3)BOOPATHY.V   4)SANJAY.B</a:t>
            </a:r>
            <a:endParaRPr lang="en-US" sz="1600" dirty="0">
              <a:latin typeface="Algerian" pitchFamily="82" charset="0"/>
            </a:endParaRPr>
          </a:p>
        </p:txBody>
      </p:sp>
      <p:sp>
        <p:nvSpPr>
          <p:cNvPr id="8" name="TextBox 7"/>
          <p:cNvSpPr txBox="1"/>
          <p:nvPr/>
        </p:nvSpPr>
        <p:spPr>
          <a:xfrm>
            <a:off x="0" y="3602919"/>
            <a:ext cx="4130169" cy="830997"/>
          </a:xfrm>
          <a:prstGeom prst="rect">
            <a:avLst/>
          </a:prstGeom>
          <a:noFill/>
        </p:spPr>
        <p:txBody>
          <a:bodyPr wrap="square" rtlCol="0">
            <a:spAutoFit/>
          </a:bodyPr>
          <a:lstStyle/>
          <a:p>
            <a:r>
              <a:rPr lang="en-US" sz="2400" dirty="0" smtClean="0">
                <a:solidFill>
                  <a:srgbClr val="00B050"/>
                </a:solidFill>
                <a:latin typeface="Algerian" pitchFamily="82" charset="0"/>
              </a:rPr>
              <a:t/>
            </a:r>
            <a:br>
              <a:rPr lang="en-US" sz="2400" dirty="0" smtClean="0">
                <a:solidFill>
                  <a:srgbClr val="00B050"/>
                </a:solidFill>
                <a:latin typeface="Algerian" pitchFamily="82" charset="0"/>
              </a:rPr>
            </a:br>
            <a:r>
              <a:rPr lang="en-US" sz="2400" dirty="0" smtClean="0">
                <a:solidFill>
                  <a:srgbClr val="00B050"/>
                </a:solidFill>
                <a:latin typeface="Algerian" pitchFamily="82" charset="0"/>
              </a:rPr>
              <a:t>UNDER THE GUIDANCE OF:</a:t>
            </a:r>
            <a:endParaRPr lang="en-US" sz="2400" dirty="0">
              <a:solidFill>
                <a:srgbClr val="00B050"/>
              </a:solidFill>
              <a:latin typeface="Algerian" pitchFamily="82" charset="0"/>
            </a:endParaRPr>
          </a:p>
        </p:txBody>
      </p:sp>
      <p:sp>
        <p:nvSpPr>
          <p:cNvPr id="9" name="TextBox 8"/>
          <p:cNvSpPr txBox="1"/>
          <p:nvPr/>
        </p:nvSpPr>
        <p:spPr>
          <a:xfrm>
            <a:off x="533400" y="4398770"/>
            <a:ext cx="4422416" cy="369332"/>
          </a:xfrm>
          <a:prstGeom prst="rect">
            <a:avLst/>
          </a:prstGeom>
          <a:noFill/>
        </p:spPr>
        <p:txBody>
          <a:bodyPr wrap="square" rtlCol="0">
            <a:spAutoFit/>
          </a:bodyPr>
          <a:lstStyle/>
          <a:p>
            <a:r>
              <a:rPr lang="en-US" dirty="0" smtClean="0">
                <a:solidFill>
                  <a:srgbClr val="FF0000"/>
                </a:solidFill>
              </a:rPr>
              <a:t>DR.P.RAMESH,M.SC,B.ED.,M.PHIL.,PH.D.,</a:t>
            </a:r>
            <a:endParaRPr lang="en-US" dirty="0">
              <a:solidFill>
                <a:srgbClr val="FF0000"/>
              </a:solidFill>
            </a:endParaRPr>
          </a:p>
        </p:txBody>
      </p:sp>
      <p:sp>
        <p:nvSpPr>
          <p:cNvPr id="10" name="TextBox 9"/>
          <p:cNvSpPr txBox="1"/>
          <p:nvPr/>
        </p:nvSpPr>
        <p:spPr>
          <a:xfrm>
            <a:off x="310538" y="4781490"/>
            <a:ext cx="5791200" cy="400110"/>
          </a:xfrm>
          <a:prstGeom prst="rect">
            <a:avLst/>
          </a:prstGeom>
          <a:noFill/>
        </p:spPr>
        <p:txBody>
          <a:bodyPr wrap="square" rtlCol="0">
            <a:spAutoFit/>
          </a:bodyPr>
          <a:lstStyle/>
          <a:p>
            <a:r>
              <a:rPr lang="en-US" sz="2000" dirty="0" smtClean="0">
                <a:solidFill>
                  <a:schemeClr val="accent1">
                    <a:lumMod val="50000"/>
                  </a:schemeClr>
                </a:solidFill>
              </a:rPr>
              <a:t>Guest Lecturer UG and PG &amp;  Research</a:t>
            </a:r>
            <a:endParaRPr lang="en-US" sz="2000" dirty="0">
              <a:solidFill>
                <a:schemeClr val="accent1">
                  <a:lumMod val="50000"/>
                </a:schemeClr>
              </a:solidFill>
            </a:endParaRPr>
          </a:p>
        </p:txBody>
      </p:sp>
      <p:sp>
        <p:nvSpPr>
          <p:cNvPr id="12" name="TextBox 11"/>
          <p:cNvSpPr txBox="1"/>
          <p:nvPr/>
        </p:nvSpPr>
        <p:spPr>
          <a:xfrm>
            <a:off x="955316" y="5172302"/>
            <a:ext cx="4000500" cy="369332"/>
          </a:xfrm>
          <a:prstGeom prst="rect">
            <a:avLst/>
          </a:prstGeom>
          <a:noFill/>
        </p:spPr>
        <p:txBody>
          <a:bodyPr wrap="square" rtlCol="0">
            <a:spAutoFit/>
          </a:bodyPr>
          <a:lstStyle/>
          <a:p>
            <a:r>
              <a:rPr lang="en-US" dirty="0" smtClean="0">
                <a:solidFill>
                  <a:schemeClr val="accent1">
                    <a:lumMod val="50000"/>
                  </a:schemeClr>
                </a:solidFill>
              </a:rPr>
              <a:t>Department Of physics</a:t>
            </a:r>
            <a:endParaRPr lang="en-US" dirty="0">
              <a:solidFill>
                <a:schemeClr val="accent1">
                  <a:lumMod val="50000"/>
                </a:schemeClr>
              </a:solidFill>
            </a:endParaRPr>
          </a:p>
        </p:txBody>
      </p:sp>
      <p:sp>
        <p:nvSpPr>
          <p:cNvPr id="13" name="TextBox 12"/>
          <p:cNvSpPr txBox="1"/>
          <p:nvPr/>
        </p:nvSpPr>
        <p:spPr>
          <a:xfrm>
            <a:off x="69271" y="5513557"/>
            <a:ext cx="6220692" cy="400110"/>
          </a:xfrm>
          <a:prstGeom prst="rect">
            <a:avLst/>
          </a:prstGeom>
          <a:noFill/>
        </p:spPr>
        <p:txBody>
          <a:bodyPr wrap="square" rtlCol="0">
            <a:spAutoFit/>
          </a:bodyPr>
          <a:lstStyle/>
          <a:p>
            <a:r>
              <a:rPr lang="en-US" sz="2000" dirty="0" smtClean="0">
                <a:solidFill>
                  <a:srgbClr val="FFC000"/>
                </a:solidFill>
                <a:latin typeface="Algerian" pitchFamily="82" charset="0"/>
              </a:rPr>
              <a:t>GOVERNMENT THIRUMAGAL MILLS COLLEGE</a:t>
            </a:r>
            <a:endParaRPr lang="en-US" sz="2000" dirty="0">
              <a:solidFill>
                <a:srgbClr val="FFC000"/>
              </a:solidFill>
              <a:latin typeface="Algerian" pitchFamily="82" charset="0"/>
            </a:endParaRPr>
          </a:p>
        </p:txBody>
      </p:sp>
      <p:sp>
        <p:nvSpPr>
          <p:cNvPr id="14" name="TextBox 13"/>
          <p:cNvSpPr txBox="1"/>
          <p:nvPr/>
        </p:nvSpPr>
        <p:spPr>
          <a:xfrm>
            <a:off x="1143000" y="5987534"/>
            <a:ext cx="3037823" cy="369332"/>
          </a:xfrm>
          <a:prstGeom prst="rect">
            <a:avLst/>
          </a:prstGeom>
          <a:noFill/>
        </p:spPr>
        <p:txBody>
          <a:bodyPr wrap="square" rtlCol="0">
            <a:spAutoFit/>
          </a:bodyPr>
          <a:lstStyle/>
          <a:p>
            <a:r>
              <a:rPr lang="en-US" dirty="0" smtClean="0">
                <a:solidFill>
                  <a:srgbClr val="FFC000"/>
                </a:solidFill>
                <a:latin typeface="Algerian" pitchFamily="82" charset="0"/>
              </a:rPr>
              <a:t>GUDIYATTAM.632602</a:t>
            </a:r>
            <a:endParaRPr lang="en-US" dirty="0">
              <a:solidFill>
                <a:srgbClr val="FFC000"/>
              </a:solidFill>
              <a:latin typeface="Algerian" pitchFamily="82" charset="0"/>
            </a:endParaRPr>
          </a:p>
        </p:txBody>
      </p:sp>
    </p:spTree>
    <p:extLst>
      <p:ext uri="{BB962C8B-B14F-4D97-AF65-F5344CB8AC3E}">
        <p14:creationId xmlns:p14="http://schemas.microsoft.com/office/powerpoint/2010/main" val="3078544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663262" y="2824234"/>
            <a:ext cx="5867400" cy="1107996"/>
          </a:xfrm>
          <a:prstGeom prst="rect">
            <a:avLst/>
          </a:prstGeom>
          <a:noFill/>
        </p:spPr>
        <p:txBody>
          <a:bodyPr wrap="square" rtlCol="0">
            <a:spAutoFit/>
          </a:bodyPr>
          <a:lstStyle/>
          <a:p>
            <a:r>
              <a:rPr lang="en-US" sz="6600" dirty="0" smtClean="0">
                <a:latin typeface="Arial Black" pitchFamily="34" charset="0"/>
              </a:rPr>
              <a:t>THANK YOU</a:t>
            </a:r>
            <a:endParaRPr lang="en-US" sz="6600" dirty="0">
              <a:latin typeface="Arial Black" pitchFamily="34" charset="0"/>
            </a:endParaRPr>
          </a:p>
        </p:txBody>
      </p:sp>
    </p:spTree>
    <p:extLst>
      <p:ext uri="{BB962C8B-B14F-4D97-AF65-F5344CB8AC3E}">
        <p14:creationId xmlns:p14="http://schemas.microsoft.com/office/powerpoint/2010/main" val="3169901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52400" y="1295400"/>
            <a:ext cx="4267200" cy="523220"/>
          </a:xfrm>
          <a:prstGeom prst="rect">
            <a:avLst/>
          </a:prstGeom>
          <a:solidFill>
            <a:schemeClr val="accent1">
              <a:lumMod val="40000"/>
              <a:lumOff val="60000"/>
            </a:schemeClr>
          </a:solidFill>
        </p:spPr>
        <p:txBody>
          <a:bodyPr wrap="square" rtlCol="0">
            <a:spAutoFit/>
          </a:bodyPr>
          <a:lstStyle/>
          <a:p>
            <a:r>
              <a:rPr lang="en-US" sz="2800" dirty="0" smtClean="0">
                <a:solidFill>
                  <a:srgbClr val="FF0000"/>
                </a:solidFill>
                <a:latin typeface="Algerian" pitchFamily="82" charset="0"/>
              </a:rPr>
              <a:t>CONTENT OF THE THESIS</a:t>
            </a:r>
            <a:endParaRPr lang="en-US" sz="2800" dirty="0">
              <a:solidFill>
                <a:srgbClr val="FF0000"/>
              </a:solidFill>
              <a:latin typeface="Algerian" pitchFamily="82" charset="0"/>
            </a:endParaRPr>
          </a:p>
        </p:txBody>
      </p:sp>
      <p:sp>
        <p:nvSpPr>
          <p:cNvPr id="6" name="Rectangle 5"/>
          <p:cNvSpPr/>
          <p:nvPr/>
        </p:nvSpPr>
        <p:spPr>
          <a:xfrm>
            <a:off x="568036" y="1953487"/>
            <a:ext cx="8042564"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v"/>
            </a:pPr>
            <a:r>
              <a:rPr lang="en-US" dirty="0" smtClean="0">
                <a:solidFill>
                  <a:schemeClr val="tx1"/>
                </a:solidFill>
              </a:rPr>
              <a:t>INTRODUCTION</a:t>
            </a:r>
            <a:endParaRPr lang="en-US" dirty="0">
              <a:solidFill>
                <a:schemeClr val="tx1"/>
              </a:solidFill>
            </a:endParaRPr>
          </a:p>
        </p:txBody>
      </p:sp>
      <p:sp>
        <p:nvSpPr>
          <p:cNvPr id="7" name="Rectangle 6"/>
          <p:cNvSpPr/>
          <p:nvPr/>
        </p:nvSpPr>
        <p:spPr>
          <a:xfrm>
            <a:off x="568036" y="2528455"/>
            <a:ext cx="8042564"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v"/>
            </a:pPr>
            <a:r>
              <a:rPr lang="en-US" dirty="0" smtClean="0">
                <a:solidFill>
                  <a:schemeClr val="tx1"/>
                </a:solidFill>
              </a:rPr>
              <a:t>PROBLEM DEFINITION &amp; DESIGN THINKING</a:t>
            </a:r>
            <a:endParaRPr lang="en-US" dirty="0">
              <a:solidFill>
                <a:schemeClr val="tx1"/>
              </a:solidFill>
            </a:endParaRPr>
          </a:p>
        </p:txBody>
      </p:sp>
      <p:sp>
        <p:nvSpPr>
          <p:cNvPr id="4" name="Rectangle 3"/>
          <p:cNvSpPr/>
          <p:nvPr/>
        </p:nvSpPr>
        <p:spPr>
          <a:xfrm>
            <a:off x="574962" y="3103415"/>
            <a:ext cx="8035638"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v"/>
            </a:pPr>
            <a:r>
              <a:rPr lang="en-US" dirty="0" smtClean="0">
                <a:solidFill>
                  <a:schemeClr val="tx1"/>
                </a:solidFill>
              </a:rPr>
              <a:t>RESULT</a:t>
            </a:r>
            <a:endParaRPr lang="en-US" dirty="0">
              <a:solidFill>
                <a:schemeClr val="tx1"/>
              </a:solidFill>
            </a:endParaRPr>
          </a:p>
        </p:txBody>
      </p:sp>
      <p:sp>
        <p:nvSpPr>
          <p:cNvPr id="5" name="Rectangle 4"/>
          <p:cNvSpPr/>
          <p:nvPr/>
        </p:nvSpPr>
        <p:spPr>
          <a:xfrm>
            <a:off x="561108" y="3699167"/>
            <a:ext cx="8049492"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v"/>
            </a:pPr>
            <a:r>
              <a:rPr lang="en-US" dirty="0" smtClean="0">
                <a:solidFill>
                  <a:schemeClr val="tx1"/>
                </a:solidFill>
              </a:rPr>
              <a:t>ADVANTAGES &amp; DISADVANTAGES</a:t>
            </a:r>
            <a:endParaRPr lang="en-US" dirty="0">
              <a:solidFill>
                <a:schemeClr val="tx1"/>
              </a:solidFill>
            </a:endParaRPr>
          </a:p>
        </p:txBody>
      </p:sp>
      <p:sp>
        <p:nvSpPr>
          <p:cNvPr id="8" name="Rectangle 7"/>
          <p:cNvSpPr/>
          <p:nvPr/>
        </p:nvSpPr>
        <p:spPr>
          <a:xfrm>
            <a:off x="561108" y="4232580"/>
            <a:ext cx="8049492"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v"/>
            </a:pPr>
            <a:r>
              <a:rPr lang="en-US" dirty="0" smtClean="0">
                <a:solidFill>
                  <a:schemeClr val="tx1"/>
                </a:solidFill>
              </a:rPr>
              <a:t>APPLICATIONS</a:t>
            </a:r>
            <a:endParaRPr lang="en-US" dirty="0">
              <a:solidFill>
                <a:schemeClr val="tx1"/>
              </a:solidFill>
            </a:endParaRPr>
          </a:p>
        </p:txBody>
      </p:sp>
      <p:sp>
        <p:nvSpPr>
          <p:cNvPr id="9" name="Rectangle 8"/>
          <p:cNvSpPr/>
          <p:nvPr/>
        </p:nvSpPr>
        <p:spPr>
          <a:xfrm>
            <a:off x="626917" y="4800600"/>
            <a:ext cx="8021783"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v"/>
            </a:pPr>
            <a:r>
              <a:rPr lang="en-US" dirty="0" smtClean="0">
                <a:solidFill>
                  <a:schemeClr val="tx1"/>
                </a:solidFill>
              </a:rPr>
              <a:t>CONCLUSION</a:t>
            </a:r>
            <a:endParaRPr lang="en-US" dirty="0">
              <a:solidFill>
                <a:schemeClr val="tx1"/>
              </a:solidFill>
            </a:endParaRPr>
          </a:p>
        </p:txBody>
      </p:sp>
      <p:sp>
        <p:nvSpPr>
          <p:cNvPr id="10" name="Rectangle 9"/>
          <p:cNvSpPr/>
          <p:nvPr/>
        </p:nvSpPr>
        <p:spPr>
          <a:xfrm>
            <a:off x="626917" y="5403272"/>
            <a:ext cx="7983683" cy="4572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v"/>
            </a:pPr>
            <a:r>
              <a:rPr lang="en-US" dirty="0" smtClean="0">
                <a:solidFill>
                  <a:schemeClr val="tx1"/>
                </a:solidFill>
              </a:rPr>
              <a:t>FUTURE SCOPE</a:t>
            </a:r>
            <a:endParaRPr lang="en-US" dirty="0">
              <a:solidFill>
                <a:schemeClr val="tx1"/>
              </a:solidFill>
            </a:endParaRPr>
          </a:p>
        </p:txBody>
      </p:sp>
    </p:spTree>
    <p:extLst>
      <p:ext uri="{BB962C8B-B14F-4D97-AF65-F5344CB8AC3E}">
        <p14:creationId xmlns:p14="http://schemas.microsoft.com/office/powerpoint/2010/main" val="42871161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14745" y="1025236"/>
            <a:ext cx="3048000" cy="584775"/>
          </a:xfrm>
          <a:prstGeom prst="rect">
            <a:avLst/>
          </a:prstGeom>
          <a:noFill/>
        </p:spPr>
        <p:txBody>
          <a:bodyPr wrap="square" rtlCol="0">
            <a:spAutoFit/>
          </a:bodyPr>
          <a:lstStyle/>
          <a:p>
            <a:r>
              <a:rPr lang="en-US" sz="3200" dirty="0" smtClean="0">
                <a:solidFill>
                  <a:srgbClr val="FF0000"/>
                </a:solidFill>
                <a:latin typeface="Algerian" pitchFamily="82" charset="0"/>
              </a:rPr>
              <a:t>INTRODUCTION</a:t>
            </a:r>
            <a:endParaRPr lang="en-US" sz="3200" dirty="0">
              <a:solidFill>
                <a:srgbClr val="FF0000"/>
              </a:solidFill>
              <a:latin typeface="Algerian" pitchFamily="82" charset="0"/>
            </a:endParaRPr>
          </a:p>
        </p:txBody>
      </p:sp>
      <p:sp>
        <p:nvSpPr>
          <p:cNvPr id="3" name="TextBox 2"/>
          <p:cNvSpPr txBox="1"/>
          <p:nvPr/>
        </p:nvSpPr>
        <p:spPr>
          <a:xfrm>
            <a:off x="516081" y="1610009"/>
            <a:ext cx="2514600" cy="461665"/>
          </a:xfrm>
          <a:prstGeom prst="rect">
            <a:avLst/>
          </a:prstGeom>
          <a:noFill/>
        </p:spPr>
        <p:txBody>
          <a:bodyPr wrap="square" rtlCol="0">
            <a:spAutoFit/>
          </a:bodyPr>
          <a:lstStyle/>
          <a:p>
            <a:r>
              <a:rPr lang="en-US" sz="2400" dirty="0" smtClean="0">
                <a:solidFill>
                  <a:srgbClr val="00B050"/>
                </a:solidFill>
                <a:latin typeface="Algerian" pitchFamily="82" charset="0"/>
              </a:rPr>
              <a:t>1.1 OVERVIEW</a:t>
            </a:r>
            <a:endParaRPr lang="en-US" sz="2400" dirty="0">
              <a:solidFill>
                <a:srgbClr val="00B050"/>
              </a:solidFill>
              <a:latin typeface="Algerian" pitchFamily="82" charset="0"/>
            </a:endParaRPr>
          </a:p>
        </p:txBody>
      </p:sp>
      <p:sp>
        <p:nvSpPr>
          <p:cNvPr id="4" name="Rectangle 3"/>
          <p:cNvSpPr/>
          <p:nvPr/>
        </p:nvSpPr>
        <p:spPr>
          <a:xfrm>
            <a:off x="214745" y="2071674"/>
            <a:ext cx="8700655" cy="15097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itchFamily="2" charset="2"/>
              <a:buChar char="Ø"/>
            </a:pPr>
            <a:r>
              <a:rPr lang="en-US" dirty="0" smtClean="0">
                <a:solidFill>
                  <a:schemeClr val="tx1"/>
                </a:solidFill>
              </a:rPr>
              <a:t>House price prediction in a metropolitan city in India is a valuable solution for potential  home buyers, real estate  agents, and investors. By leveraging historical sales data, property details , and location- specific information , a predictive model can accurately estimate house prices.</a:t>
            </a:r>
            <a:endParaRPr lang="en-US" dirty="0">
              <a:solidFill>
                <a:schemeClr val="tx1"/>
              </a:solidFill>
            </a:endParaRPr>
          </a:p>
        </p:txBody>
      </p:sp>
      <p:sp>
        <p:nvSpPr>
          <p:cNvPr id="5" name="TextBox 4"/>
          <p:cNvSpPr txBox="1"/>
          <p:nvPr/>
        </p:nvSpPr>
        <p:spPr>
          <a:xfrm>
            <a:off x="516081" y="3657600"/>
            <a:ext cx="2405496" cy="523220"/>
          </a:xfrm>
          <a:prstGeom prst="rect">
            <a:avLst/>
          </a:prstGeom>
          <a:noFill/>
        </p:spPr>
        <p:txBody>
          <a:bodyPr wrap="square" rtlCol="0">
            <a:spAutoFit/>
          </a:bodyPr>
          <a:lstStyle/>
          <a:p>
            <a:r>
              <a:rPr lang="en-US" sz="2800" dirty="0" smtClean="0">
                <a:solidFill>
                  <a:schemeClr val="accent3">
                    <a:lumMod val="75000"/>
                  </a:schemeClr>
                </a:solidFill>
                <a:latin typeface="Algerian" pitchFamily="82" charset="0"/>
              </a:rPr>
              <a:t>1.2 PURPOSE</a:t>
            </a:r>
            <a:endParaRPr lang="en-US" sz="2800" dirty="0">
              <a:solidFill>
                <a:schemeClr val="accent3">
                  <a:lumMod val="75000"/>
                </a:schemeClr>
              </a:solidFill>
              <a:latin typeface="Algerian" pitchFamily="82" charset="0"/>
            </a:endParaRPr>
          </a:p>
        </p:txBody>
      </p:sp>
      <p:sp>
        <p:nvSpPr>
          <p:cNvPr id="6" name="Rectangle 5"/>
          <p:cNvSpPr/>
          <p:nvPr/>
        </p:nvSpPr>
        <p:spPr>
          <a:xfrm>
            <a:off x="228600" y="4180820"/>
            <a:ext cx="8686800" cy="22961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model’s scalability, real–time updates , user- friendly interface, and transparency ensure it meets the needs of stake holders . Integration capability , data privacy , and cost effectiveness are also important considerations . By addressing these requirements , the prediction model provides reliable insights , empowering stakeholders to make informed  decisions in the fast –paced real estate market.</a:t>
            </a:r>
            <a:endParaRPr lang="en-US" dirty="0">
              <a:solidFill>
                <a:schemeClr val="tx1"/>
              </a:solidFill>
            </a:endParaRPr>
          </a:p>
        </p:txBody>
      </p:sp>
    </p:spTree>
    <p:extLst>
      <p:ext uri="{BB962C8B-B14F-4D97-AF65-F5344CB8AC3E}">
        <p14:creationId xmlns:p14="http://schemas.microsoft.com/office/powerpoint/2010/main" val="414920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S.Aarthi\Pictures\Screenshots\Screenshot (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59" y="778336"/>
            <a:ext cx="9243104" cy="80948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59" y="0"/>
            <a:ext cx="9248359"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85750" indent="-285750">
              <a:buFont typeface="Wingdings" pitchFamily="2" charset="2"/>
              <a:buChar char="v"/>
            </a:pPr>
            <a:r>
              <a:rPr lang="en-US" sz="2400" dirty="0" smtClean="0">
                <a:latin typeface="Algerian" pitchFamily="82" charset="0"/>
              </a:rPr>
              <a:t>PROBLEM DEFINITION &amp;DESIGN THINKING</a:t>
            </a:r>
            <a:endParaRPr lang="en-US" sz="2400" dirty="0">
              <a:latin typeface="Algerian" pitchFamily="82" charset="0"/>
            </a:endParaRPr>
          </a:p>
        </p:txBody>
      </p:sp>
      <p:sp>
        <p:nvSpPr>
          <p:cNvPr id="3" name="TextBox 2"/>
          <p:cNvSpPr txBox="1"/>
          <p:nvPr/>
        </p:nvSpPr>
        <p:spPr>
          <a:xfrm>
            <a:off x="-104359" y="399512"/>
            <a:ext cx="9243104"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2400" dirty="0" smtClean="0">
                <a:latin typeface="Algerian" pitchFamily="82" charset="0"/>
              </a:rPr>
              <a:t>2.1 EMPATHY MAP</a:t>
            </a:r>
            <a:endParaRPr lang="en-US" sz="2400" dirty="0">
              <a:latin typeface="Algerian" pitchFamily="82" charset="0"/>
            </a:endParaRPr>
          </a:p>
        </p:txBody>
      </p:sp>
    </p:spTree>
    <p:extLst>
      <p:ext uri="{BB962C8B-B14F-4D97-AF65-F5344CB8AC3E}">
        <p14:creationId xmlns:p14="http://schemas.microsoft.com/office/powerpoint/2010/main" val="3241356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C:\Users\S.Aarthi\Pictures\Screenshots\Screenshot (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12801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00200" y="-369332"/>
            <a:ext cx="1280160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342900" indent="-342900">
              <a:buFont typeface="Wingdings" pitchFamily="2" charset="2"/>
              <a:buChar char="v"/>
            </a:pPr>
            <a:r>
              <a:rPr lang="en-US" sz="2000" dirty="0" smtClean="0">
                <a:latin typeface="Algerian" pitchFamily="82" charset="0"/>
              </a:rPr>
              <a:t>2.2</a:t>
            </a:r>
            <a:r>
              <a:rPr lang="en-US" dirty="0" smtClean="0">
                <a:latin typeface="Algerian" pitchFamily="82" charset="0"/>
              </a:rPr>
              <a:t> IDEATION &amp; BRAINSTROMING MAP</a:t>
            </a:r>
            <a:endParaRPr lang="en-US" dirty="0">
              <a:latin typeface="Algerian" pitchFamily="82" charset="0"/>
            </a:endParaRPr>
          </a:p>
        </p:txBody>
      </p:sp>
    </p:spTree>
    <p:extLst>
      <p:ext uri="{BB962C8B-B14F-4D97-AF65-F5344CB8AC3E}">
        <p14:creationId xmlns:p14="http://schemas.microsoft.com/office/powerpoint/2010/main" val="135608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0" y="-805934"/>
            <a:ext cx="914399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latin typeface="Arial Rounded MT Bold" pitchFamily="34" charset="0"/>
              </a:rPr>
              <a:t>                                                                </a:t>
            </a:r>
            <a:r>
              <a:rPr lang="en-US" dirty="0" smtClean="0">
                <a:latin typeface="Arial Black" pitchFamily="34" charset="0"/>
              </a:rPr>
              <a:t>  RESULT</a:t>
            </a:r>
            <a:endParaRPr lang="en-US" dirty="0">
              <a:latin typeface="Arial Black" pitchFamily="34" charset="0"/>
            </a:endParaRPr>
          </a:p>
        </p:txBody>
      </p:sp>
      <p:sp>
        <p:nvSpPr>
          <p:cNvPr id="6" name="TextBox 5"/>
          <p:cNvSpPr txBox="1"/>
          <p:nvPr/>
        </p:nvSpPr>
        <p:spPr>
          <a:xfrm>
            <a:off x="-1" y="-411484"/>
            <a:ext cx="914399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000" dirty="0" smtClean="0">
                <a:latin typeface="Arial Rounded MT Bold" pitchFamily="34" charset="0"/>
              </a:rPr>
              <a:t>HOUSING  PRICES IN METROPOLITAN   AREAS  OF  INDIA</a:t>
            </a:r>
            <a:endParaRPr lang="en-US" sz="2000" dirty="0">
              <a:latin typeface="Arial Rounded MT Bold"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3" y="255588"/>
            <a:ext cx="8766175" cy="6346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447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9525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97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1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862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311</TotalTime>
  <Words>443</Words>
  <Application>Microsoft Office PowerPoint</Application>
  <PresentationFormat>On-screen Show (4:3)</PresentationFormat>
  <Paragraphs>63</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Adjacency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S.Aarthi</dc:creator>
  <cp:lastModifiedBy>S.Aarthi</cp:lastModifiedBy>
  <cp:revision>32</cp:revision>
  <dcterms:created xsi:type="dcterms:W3CDTF">2023-10-05T04:16:15Z</dcterms:created>
  <dcterms:modified xsi:type="dcterms:W3CDTF">2023-10-09T06:56:05Z</dcterms:modified>
</cp:coreProperties>
</file>